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27F5A04-88DE-4EA5-A28D-0268EF19157C}" type="datetimeFigureOut">
              <a:rPr lang="el-GR" smtClean="0"/>
              <a:t>14/2/2024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E0555C-1D2D-41A2-A91E-34B2113C6E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094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5A04-88DE-4EA5-A28D-0268EF19157C}" type="datetimeFigureOut">
              <a:rPr lang="el-GR" smtClean="0"/>
              <a:t>14/2/2024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555C-1D2D-41A2-A91E-34B2113C6E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838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5A04-88DE-4EA5-A28D-0268EF19157C}" type="datetimeFigureOut">
              <a:rPr lang="el-GR" smtClean="0"/>
              <a:t>14/2/2024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555C-1D2D-41A2-A91E-34B2113C6E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82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5A04-88DE-4EA5-A28D-0268EF19157C}" type="datetimeFigureOut">
              <a:rPr lang="el-GR" smtClean="0"/>
              <a:t>14/2/2024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555C-1D2D-41A2-A91E-34B2113C6E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981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27F5A04-88DE-4EA5-A28D-0268EF19157C}" type="datetimeFigureOut">
              <a:rPr lang="el-GR" smtClean="0"/>
              <a:t>14/2/2024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7E0555C-1D2D-41A2-A91E-34B2113C6E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357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5A04-88DE-4EA5-A28D-0268EF19157C}" type="datetimeFigureOut">
              <a:rPr lang="el-GR" smtClean="0"/>
              <a:t>14/2/2024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555C-1D2D-41A2-A91E-34B2113C6E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81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5A04-88DE-4EA5-A28D-0268EF19157C}" type="datetimeFigureOut">
              <a:rPr lang="el-GR" smtClean="0"/>
              <a:t>14/2/2024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555C-1D2D-41A2-A91E-34B2113C6E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50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5A04-88DE-4EA5-A28D-0268EF19157C}" type="datetimeFigureOut">
              <a:rPr lang="el-GR" smtClean="0"/>
              <a:t>14/2/2024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555C-1D2D-41A2-A91E-34B2113C6E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478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5A04-88DE-4EA5-A28D-0268EF19157C}" type="datetimeFigureOut">
              <a:rPr lang="el-GR" smtClean="0"/>
              <a:t>14/2/2024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555C-1D2D-41A2-A91E-34B2113C6E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69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5A04-88DE-4EA5-A28D-0268EF19157C}" type="datetimeFigureOut">
              <a:rPr lang="el-GR" smtClean="0"/>
              <a:t>14/2/2024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E0555C-1D2D-41A2-A91E-34B2113C6E14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818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27F5A04-88DE-4EA5-A28D-0268EF19157C}" type="datetimeFigureOut">
              <a:rPr lang="el-GR" smtClean="0"/>
              <a:t>14/2/2024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E0555C-1D2D-41A2-A91E-34B2113C6E14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720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7F5A04-88DE-4EA5-A28D-0268EF19157C}" type="datetimeFigureOut">
              <a:rPr lang="el-GR" smtClean="0"/>
              <a:t>14/2/2024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E0555C-1D2D-41A2-A91E-34B2113C6E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581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A89B25-8892-37B8-5A89-5213F2526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548463"/>
            <a:ext cx="9068586" cy="2590800"/>
          </a:xfrm>
        </p:spPr>
        <p:txBody>
          <a:bodyPr>
            <a:normAutofit fontScale="90000"/>
          </a:bodyPr>
          <a:lstStyle/>
          <a:p>
            <a:r>
              <a:rPr lang="el-GR" b="1" dirty="0" err="1">
                <a:latin typeface="Segoe Script" panose="030B0504020000000003" pitchFamily="66" charset="0"/>
              </a:rPr>
              <a:t>Απο</a:t>
            </a:r>
            <a:r>
              <a:rPr lang="el-GR" b="1" dirty="0">
                <a:latin typeface="Segoe Script" panose="030B0504020000000003" pitchFamily="66" charset="0"/>
              </a:rPr>
              <a:t> την </a:t>
            </a:r>
            <a:r>
              <a:rPr lang="el-GR" b="1" dirty="0" err="1">
                <a:latin typeface="Segoe Script" panose="030B0504020000000003" pitchFamily="66" charset="0"/>
              </a:rPr>
              <a:t>αναγνωση</a:t>
            </a:r>
            <a:r>
              <a:rPr lang="el-GR" b="1" dirty="0">
                <a:latin typeface="Segoe Script" panose="030B0504020000000003" pitchFamily="66" charset="0"/>
              </a:rPr>
              <a:t> …στη </a:t>
            </a:r>
            <a:r>
              <a:rPr lang="el-GR" b="1" dirty="0" err="1">
                <a:latin typeface="Segoe Script" panose="030B0504020000000003" pitchFamily="66" charset="0"/>
              </a:rPr>
              <a:t>συγγραφη</a:t>
            </a:r>
            <a:r>
              <a:rPr lang="el-GR" b="1" dirty="0">
                <a:latin typeface="Segoe Script" panose="030B0504020000000003" pitchFamily="66" charset="0"/>
              </a:rPr>
              <a:t>!</a:t>
            </a:r>
            <a:br>
              <a:rPr lang="el-GR" b="1" dirty="0">
                <a:latin typeface="Segoe Script" panose="030B0504020000000003" pitchFamily="66" charset="0"/>
              </a:rPr>
            </a:br>
            <a:endParaRPr lang="el-GR" b="1" dirty="0">
              <a:latin typeface="Segoe Script" panose="030B0504020000000003" pitchFamily="66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D1F80E0-6FF4-E629-9594-3117AA7A84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sz="2000" dirty="0"/>
              <a:t>Μια έρευνα για τη σχέση των νέων με το βιβλίο, τη συγγραφή , την επαφή με τον κόσμο των ιδεών και της φαντασίας!!</a:t>
            </a:r>
          </a:p>
        </p:txBody>
      </p:sp>
    </p:spTree>
    <p:extLst>
      <p:ext uri="{BB962C8B-B14F-4D97-AF65-F5344CB8AC3E}">
        <p14:creationId xmlns:p14="http://schemas.microsoft.com/office/powerpoint/2010/main" val="87687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83FD9B-8185-AD86-C0C3-44F7166B2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191" y="4978689"/>
            <a:ext cx="10515600" cy="1325563"/>
          </a:xfrm>
        </p:spPr>
        <p:txBody>
          <a:bodyPr>
            <a:normAutofit/>
          </a:bodyPr>
          <a:lstStyle/>
          <a:p>
            <a:r>
              <a:rPr lang="el-GR" sz="2800" b="1" dirty="0"/>
              <a:t>Ενθαρρυντικό είναι ότι στην εποχή του διαδικτύου και του κινητού υπάρχει ακόμη ένα ποσοστό που του αρέσει να καταγράφει τις σκέψεις του.</a:t>
            </a:r>
          </a:p>
        </p:txBody>
      </p:sp>
      <p:pic>
        <p:nvPicPr>
          <p:cNvPr id="9218" name="Picture 2" descr="Γράφημα απάντησης φορμών. Τίτλος ερωτήματος: Σας αρέσει να κρατάτε ημερολόγιο ή να καταγράφετε τις σκέψεις και τα συναισθήματά σας;. Αριθμός απαντήσεων: 71 απαντήσεις.">
            <a:extLst>
              <a:ext uri="{FF2B5EF4-FFF2-40B4-BE49-F238E27FC236}">
                <a16:creationId xmlns:a16="http://schemas.microsoft.com/office/drawing/2014/main" id="{7BB1FD05-23CA-C331-5D2D-DB0D981602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277379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30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DBFE7F-7BC9-D91B-5566-BA49AA52B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5952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b="1" dirty="0"/>
              <a:t>Η πλειοψηφία των μαθητών γνωρίζει τι είναι η δημιουργική γραφή από καλά έως αρκετά καλά. Υπάρχουν βέβαια και μαθητές που αγνοούν ή δεν ασχολήθηκαν.</a:t>
            </a:r>
          </a:p>
        </p:txBody>
      </p:sp>
      <p:pic>
        <p:nvPicPr>
          <p:cNvPr id="10242" name="Picture 2" descr="Γράφημα απάντησης φορμών. Τίτλος ερωτήματος: Γνωρίζετε τι είναι η δημιουργική γραφή;. Αριθμός απαντήσεων: 71 απαντήσεις.">
            <a:extLst>
              <a:ext uri="{FF2B5EF4-FFF2-40B4-BE49-F238E27FC236}">
                <a16:creationId xmlns:a16="http://schemas.microsoft.com/office/drawing/2014/main" id="{0C0A0331-1B17-D838-8377-F4BA4A185C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3277" y="825356"/>
            <a:ext cx="9345446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6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60F288-D917-7985-E774-82E569B26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777075"/>
            <a:ext cx="10515600" cy="1325563"/>
          </a:xfrm>
        </p:spPr>
        <p:txBody>
          <a:bodyPr>
            <a:normAutofit/>
          </a:bodyPr>
          <a:lstStyle/>
          <a:p>
            <a:r>
              <a:rPr lang="el-GR" sz="2000" b="1" dirty="0"/>
              <a:t>Εντυπωσιακά τα αποτελέσματα καθώς οι περισσότεροι συνδέουν τη δημιουργική γραφή με την ανάπτυξη των νοητικών και γλωσσικών δεξιοτήτων</a:t>
            </a:r>
          </a:p>
        </p:txBody>
      </p:sp>
      <p:pic>
        <p:nvPicPr>
          <p:cNvPr id="11266" name="Picture 2" descr="Γράφημα απάντησης φορμών. Τίτλος ερωτήματος: Σε τι νομίζετε ότι μπορεί να σας φανεί χρήσιμη η δημιουργική γραφή;. Αριθμός απαντήσεων: 71 απαντήσεις.">
            <a:extLst>
              <a:ext uri="{FF2B5EF4-FFF2-40B4-BE49-F238E27FC236}">
                <a16:creationId xmlns:a16="http://schemas.microsoft.com/office/drawing/2014/main" id="{AFFCD12E-5D63-DF2C-B5FB-2D36BF5E3F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3276" y="679883"/>
            <a:ext cx="9345446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957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A3F63D-8CF5-3F9A-E4EC-CAB4FACA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4" y="4946072"/>
            <a:ext cx="10515600" cy="1325563"/>
          </a:xfrm>
        </p:spPr>
        <p:txBody>
          <a:bodyPr>
            <a:noAutofit/>
          </a:bodyPr>
          <a:lstStyle/>
          <a:p>
            <a:r>
              <a:rPr lang="el-GR" sz="2400" b="1" dirty="0"/>
              <a:t>Οι μαθητές ξεκάθαρα συνδέουν τη δημιουργική γραφή με τα φιλολογικά μαθήματα , κυρίως τη λογοτεχνία μια που είναι και ένα από τα ζητούμενα του μαθήματος. Παρόλα αυτά </a:t>
            </a:r>
            <a:br>
              <a:rPr lang="el-GR" sz="2400" b="1" dirty="0"/>
            </a:br>
            <a:r>
              <a:rPr lang="el-GR" sz="2400" b="1" dirty="0"/>
              <a:t>εργασίες δημιουργικής γραφής μπορούν να αξιοποιηθούν και σε μαθήματα όπως η Ιστορία και τα Αρχαία Ελληνικά. </a:t>
            </a:r>
          </a:p>
        </p:txBody>
      </p:sp>
      <p:pic>
        <p:nvPicPr>
          <p:cNvPr id="12290" name="Picture 2" descr="Γράφημα απάντησης φορμών. Τίτλος ερωτήματος: Σε ποιο μάθημα θα μπορούσαν να αξιοποιηθούν καλύτερα οι ασκήσεις δημιουργικής γραφής;. Αριθμός απαντήσεων: 71 απαντήσεις.">
            <a:extLst>
              <a:ext uri="{FF2B5EF4-FFF2-40B4-BE49-F238E27FC236}">
                <a16:creationId xmlns:a16="http://schemas.microsoft.com/office/drawing/2014/main" id="{9BA62ACF-998C-6519-9B0F-574AD0CF5A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3277" y="586365"/>
            <a:ext cx="9345446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68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4A743A-8761-3BD6-3658-A643BFB18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8973"/>
            <a:ext cx="10515600" cy="1171142"/>
          </a:xfrm>
        </p:spPr>
        <p:txBody>
          <a:bodyPr>
            <a:normAutofit fontScale="90000"/>
          </a:bodyPr>
          <a:lstStyle/>
          <a:p>
            <a:r>
              <a:rPr lang="el-GR" sz="2400" b="1" dirty="0"/>
              <a:t>Είναι φανερό ότι οι μαθητές είναι περισσότερο εξοικειωμένοι με τη συγγραφή πεζού λόγου. Φαίνεται ότι η ποίηση είναι ένα είδος που τους φοβίζει. Πιο κοντά τους είναι το παραμύθι αλλά και το θεατρικό κείμενο.</a:t>
            </a:r>
          </a:p>
        </p:txBody>
      </p:sp>
      <p:pic>
        <p:nvPicPr>
          <p:cNvPr id="13314" name="Picture 2" descr="Γράφημα απάντησης φορμών. Τίτλος ερωτήματος: Θα σας ενδιέφερε να συμβάλετε στη δημιουργία ενός. Αριθμός απαντήσεων: 70 απαντήσεις.">
            <a:extLst>
              <a:ext uri="{FF2B5EF4-FFF2-40B4-BE49-F238E27FC236}">
                <a16:creationId xmlns:a16="http://schemas.microsoft.com/office/drawing/2014/main" id="{1F04C71F-27D5-CFC9-B833-231A0AC7BC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94253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FAE911-43A5-BBBA-F548-B0274A1D0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700" b="1" dirty="0"/>
              <a:t>Στην έρευνα συμμετείχε αντιπροσωπευτικό δείγμα των μαθητών του σχολείου</a:t>
            </a:r>
            <a:r>
              <a:rPr lang="el-GR" b="1" dirty="0"/>
              <a:t>. </a:t>
            </a:r>
          </a:p>
        </p:txBody>
      </p:sp>
      <p:pic>
        <p:nvPicPr>
          <p:cNvPr id="1026" name="Picture 2" descr="Γράφημα απάντησης φορμών. Τίτλος ερωτήματος: Φύλο. Αριθμός απαντήσεων: 71 απαντήσεις.">
            <a:extLst>
              <a:ext uri="{FF2B5EF4-FFF2-40B4-BE49-F238E27FC236}">
                <a16:creationId xmlns:a16="http://schemas.microsoft.com/office/drawing/2014/main" id="{7D1D5889-96CD-5BA6-5359-3169082A6B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3277" y="2103438"/>
            <a:ext cx="9345446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27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A09698-A995-88DE-3EC7-C8D8AFFA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55558"/>
            <a:ext cx="10058400" cy="1371600"/>
          </a:xfrm>
        </p:spPr>
        <p:txBody>
          <a:bodyPr>
            <a:normAutofit/>
          </a:bodyPr>
          <a:lstStyle/>
          <a:p>
            <a:r>
              <a:rPr lang="el-GR" sz="2400" b="1" dirty="0"/>
              <a:t>Απάντησαν κυρίως μαθητές της </a:t>
            </a:r>
            <a:r>
              <a:rPr lang="el-GR" sz="2400" b="1" dirty="0" err="1"/>
              <a:t>Γ΄και</a:t>
            </a:r>
            <a:r>
              <a:rPr lang="el-GR" sz="2400" b="1" dirty="0"/>
              <a:t> της </a:t>
            </a:r>
            <a:r>
              <a:rPr lang="el-GR" sz="2400" b="1" dirty="0" err="1"/>
              <a:t>Α΄τάξης</a:t>
            </a:r>
            <a:r>
              <a:rPr lang="el-GR" sz="2400" b="1" dirty="0"/>
              <a:t>.</a:t>
            </a:r>
          </a:p>
        </p:txBody>
      </p:sp>
      <p:pic>
        <p:nvPicPr>
          <p:cNvPr id="2050" name="Picture 2" descr="Γράφημα απάντησης φορμών. Τίτλος ερωτήματος: Τάξη . Αριθμός απαντήσεων: 71 απαντήσεις.">
            <a:extLst>
              <a:ext uri="{FF2B5EF4-FFF2-40B4-BE49-F238E27FC236}">
                <a16:creationId xmlns:a16="http://schemas.microsoft.com/office/drawing/2014/main" id="{AF35CD08-0CBE-0CC6-6436-76B38A0385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3277" y="2103438"/>
            <a:ext cx="9345446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07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FD1209-AC20-22D6-73DB-9079B431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45" y="5369358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b="1" dirty="0"/>
              <a:t>1 στους 2 μαθητές διαβάζει σταθερά εξωσχολικά βιβλία. Οι υπόλοιποι σπάνια έως και καθόλου</a:t>
            </a:r>
            <a:r>
              <a:rPr lang="el-GR" sz="2400" dirty="0"/>
              <a:t>.</a:t>
            </a:r>
          </a:p>
        </p:txBody>
      </p:sp>
      <p:pic>
        <p:nvPicPr>
          <p:cNvPr id="3074" name="Picture 2" descr="Γράφημα απάντησης φορμών. Τίτλος ερωτήματος: Διαβάζετε εξωσχολικά βιβλία (λογοτεχνικά, ιστορικά , περιοδικά, κόμικ κτλ.);. Αριθμός απαντήσεων: 71 απαντήσεις.">
            <a:extLst>
              <a:ext uri="{FF2B5EF4-FFF2-40B4-BE49-F238E27FC236}">
                <a16:creationId xmlns:a16="http://schemas.microsoft.com/office/drawing/2014/main" id="{47AC358A-18A0-7B11-9B58-5FEDA3532B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222" y="617538"/>
            <a:ext cx="9345446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33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72EFCA-0BED-6F41-D407-DE341ECF0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9244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b="1" dirty="0"/>
              <a:t>Το ενθαρρυντικό είναι ότι όσοι διαβάζουν το κάνουν με δική τους πρωτοβουλία και όχι επειδή τους επιβάλλεται</a:t>
            </a:r>
            <a:r>
              <a:rPr lang="el-GR" sz="2400" dirty="0"/>
              <a:t>.</a:t>
            </a:r>
          </a:p>
        </p:txBody>
      </p:sp>
      <p:pic>
        <p:nvPicPr>
          <p:cNvPr id="4098" name="Picture 2" descr="Γράφημα απάντησης φορμών. Τίτλος ερωτήματος: Διαβάζετε βιβλία επειδή σας &#10;&#10;. Αριθμός απαντήσεων: 71 απαντήσεις.">
            <a:extLst>
              <a:ext uri="{FF2B5EF4-FFF2-40B4-BE49-F238E27FC236}">
                <a16:creationId xmlns:a16="http://schemas.microsoft.com/office/drawing/2014/main" id="{5CA47E2B-FBF9-A9C2-1061-FB68270717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3277" y="814966"/>
            <a:ext cx="9345446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7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31BBA6-2687-61E8-93C6-BB6DE615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54" y="5180300"/>
            <a:ext cx="10341491" cy="1009651"/>
          </a:xfrm>
        </p:spPr>
        <p:txBody>
          <a:bodyPr>
            <a:normAutofit/>
          </a:bodyPr>
          <a:lstStyle/>
          <a:p>
            <a:r>
              <a:rPr lang="el-GR" sz="2400" b="1" dirty="0"/>
              <a:t>Οι περιπέτειες φαίνεται να  προσελκύουν τους μαθητές . Τα υπόλοιπα είδη σχεδόν ισοψηφούν</a:t>
            </a:r>
            <a:r>
              <a:rPr lang="el-GR" sz="2400" dirty="0"/>
              <a:t>. </a:t>
            </a:r>
          </a:p>
        </p:txBody>
      </p:sp>
      <p:pic>
        <p:nvPicPr>
          <p:cNvPr id="5122" name="Picture 2" descr="Γράφημα απάντησης φορμών. Τίτλος ερωτήματος: Τι είδους βιβλία σας αρέσει να διαβάζετε;. Αριθμός απαντήσεων: 70 απαντήσεις.">
            <a:extLst>
              <a:ext uri="{FF2B5EF4-FFF2-40B4-BE49-F238E27FC236}">
                <a16:creationId xmlns:a16="http://schemas.microsoft.com/office/drawing/2014/main" id="{DD9108C9-3E7F-3FE6-734E-9E37374954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304367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57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66707E-AC47-0835-D0E8-D05458BA2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2681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b="1" dirty="0"/>
              <a:t>Ελάχιστα παιδιά δε γνωρίζουν τι είναι μια δανειστική βιβλιοθήκη.</a:t>
            </a:r>
          </a:p>
        </p:txBody>
      </p:sp>
      <p:pic>
        <p:nvPicPr>
          <p:cNvPr id="6146" name="Picture 2" descr="Γράφημα απάντησης φορμών. Τίτλος ερωτήματος: Γνωρίζετε τι είναι μια δανειστική βιβλιοθήκη;. Αριθμός απαντήσεων: 71 απαντήσεις.">
            <a:extLst>
              <a:ext uri="{FF2B5EF4-FFF2-40B4-BE49-F238E27FC236}">
                <a16:creationId xmlns:a16="http://schemas.microsoft.com/office/drawing/2014/main" id="{B67646B3-8546-8A4B-181E-39138C32F5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3277" y="783792"/>
            <a:ext cx="9345446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32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0EC7C5-9992-D191-7B7B-48CBB52E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41035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b="1" dirty="0"/>
              <a:t>Παρά το γεγονός ότι όλοι γνωρίζουν τι είναι , όταν </a:t>
            </a:r>
            <a:r>
              <a:rPr lang="el-GR" sz="2400" b="1" dirty="0" err="1"/>
              <a:t>ρωτώνται</a:t>
            </a:r>
            <a:r>
              <a:rPr lang="el-GR" sz="2400" b="1" dirty="0"/>
              <a:t> αν έχουν επισκεφθεί μία ,το ποσοστό μειώνεται αισθητά!</a:t>
            </a:r>
          </a:p>
        </p:txBody>
      </p:sp>
      <p:pic>
        <p:nvPicPr>
          <p:cNvPr id="7170" name="Picture 2" descr="Γράφημα απάντησης φορμών. Τίτλος ερωτήματος: Έχετε επισκεφθεί ποτέ μια δανειστική βιβλιοθήκη;. Αριθμός απαντήσεων: 70 απαντήσεις.">
            <a:extLst>
              <a:ext uri="{FF2B5EF4-FFF2-40B4-BE49-F238E27FC236}">
                <a16:creationId xmlns:a16="http://schemas.microsoft.com/office/drawing/2014/main" id="{DE78CCFA-9C0E-4F25-DA9C-5F06E6E0B2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3276" y="409720"/>
            <a:ext cx="9345446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3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5BB5AF-48D3-C332-924A-FDF00784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517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sz="2700" b="1" dirty="0"/>
              <a:t>Από την άλλη πλευρά , ενώ επισκέπτονται βιβλιοπωλεία , λίγοι είναι αυτοί που τα συνδέουν με την αγορά βιβλίων για ανάγνωση</a:t>
            </a:r>
            <a:r>
              <a:rPr lang="el-GR" b="1" dirty="0"/>
              <a:t>.</a:t>
            </a:r>
          </a:p>
        </p:txBody>
      </p:sp>
      <p:pic>
        <p:nvPicPr>
          <p:cNvPr id="8194" name="Picture 2" descr="Γράφημα απάντησης φορμών. Τίτλος ερωτήματος: Επισκέπτεστε βιβλιοπωλεία . Αριθμός απαντήσεων: 71 απαντήσεις.">
            <a:extLst>
              <a:ext uri="{FF2B5EF4-FFF2-40B4-BE49-F238E27FC236}">
                <a16:creationId xmlns:a16="http://schemas.microsoft.com/office/drawing/2014/main" id="{E877BF02-30AE-0240-771C-F0BB012768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3277" y="820881"/>
            <a:ext cx="9345446" cy="384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525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απούνι">
  <a:themeElements>
    <a:clrScheme name="Πορτοκαλί κίτρινο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Σαπούνι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Σαπούνι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Σαπούνι</Template>
  <TotalTime>27</TotalTime>
  <Words>306</Words>
  <Application>Microsoft Office PowerPoint</Application>
  <PresentationFormat>Ευρεία οθόνη</PresentationFormat>
  <Paragraphs>15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Century Gothic</vt:lpstr>
      <vt:lpstr>Garamond</vt:lpstr>
      <vt:lpstr>Segoe Script</vt:lpstr>
      <vt:lpstr>Σαπούνι</vt:lpstr>
      <vt:lpstr>Απο την αναγνωση …στη συγγραφη! </vt:lpstr>
      <vt:lpstr>Στην έρευνα συμμετείχε αντιπροσωπευτικό δείγμα των μαθητών του σχολείου. </vt:lpstr>
      <vt:lpstr>Απάντησαν κυρίως μαθητές της Γ΄και της Α΄τάξης.</vt:lpstr>
      <vt:lpstr>1 στους 2 μαθητές διαβάζει σταθερά εξωσχολικά βιβλία. Οι υπόλοιποι σπάνια έως και καθόλου.</vt:lpstr>
      <vt:lpstr>Το ενθαρρυντικό είναι ότι όσοι διαβάζουν το κάνουν με δική τους πρωτοβουλία και όχι επειδή τους επιβάλλεται.</vt:lpstr>
      <vt:lpstr>Οι περιπέτειες φαίνεται να  προσελκύουν τους μαθητές . Τα υπόλοιπα είδη σχεδόν ισοψηφούν. </vt:lpstr>
      <vt:lpstr>Ελάχιστα παιδιά δε γνωρίζουν τι είναι μια δανειστική βιβλιοθήκη.</vt:lpstr>
      <vt:lpstr>Παρά το γεγονός ότι όλοι γνωρίζουν τι είναι , όταν ρωτώνται αν έχουν επισκεφθεί μία ,το ποσοστό μειώνεται αισθητά!</vt:lpstr>
      <vt:lpstr>Από την άλλη πλευρά , ενώ επισκέπτονται βιβλιοπωλεία , λίγοι είναι αυτοί που τα συνδέουν με την αγορά βιβλίων για ανάγνωση.</vt:lpstr>
      <vt:lpstr>Ενθαρρυντικό είναι ότι στην εποχή του διαδικτύου και του κινητού υπάρχει ακόμη ένα ποσοστό που του αρέσει να καταγράφει τις σκέψεις του.</vt:lpstr>
      <vt:lpstr>Η πλειοψηφία των μαθητών γνωρίζει τι είναι η δημιουργική γραφή από καλά έως αρκετά καλά. Υπάρχουν βέβαια και μαθητές που αγνοούν ή δεν ασχολήθηκαν.</vt:lpstr>
      <vt:lpstr>Εντυπωσιακά τα αποτελέσματα καθώς οι περισσότεροι συνδέουν τη δημιουργική γραφή με την ανάπτυξη των νοητικών και γλωσσικών δεξιοτήτων</vt:lpstr>
      <vt:lpstr>Οι μαθητές ξεκάθαρα συνδέουν τη δημιουργική γραφή με τα φιλολογικά μαθήματα , κυρίως τη λογοτεχνία μια που είναι και ένα από τα ζητούμενα του μαθήματος. Παρόλα αυτά  εργασίες δημιουργικής γραφής μπορούν να αξιοποιηθούν και σε μαθήματα όπως η Ιστορία και τα Αρχαία Ελληνικά. </vt:lpstr>
      <vt:lpstr>Είναι φανερό ότι οι μαθητές είναι περισσότερο εξοικειωμένοι με τη συγγραφή πεζού λόγου. Φαίνεται ότι η ποίηση είναι ένα είδος που τους φοβίζει. Πιο κοντά τους είναι το παραμύθι αλλά και το θεατρικό κείμενο.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Τσαμπάκαλος Σπύρος</dc:creator>
  <cp:lastModifiedBy>Τσαμπάκαλος Σπύρος</cp:lastModifiedBy>
  <cp:revision>6</cp:revision>
  <dcterms:created xsi:type="dcterms:W3CDTF">2024-02-11T19:23:50Z</dcterms:created>
  <dcterms:modified xsi:type="dcterms:W3CDTF">2024-02-14T20:03:11Z</dcterms:modified>
</cp:coreProperties>
</file>